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D3ED"/>
    <a:srgbClr val="E5EBF7"/>
    <a:srgbClr val="7F9E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82" d="100"/>
          <a:sy n="82" d="100"/>
        </p:scale>
        <p:origin x="538" y="10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png>
</file>

<file path=ppt/media/image32.svg>
</file>

<file path=ppt/media/image3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media/media4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46AEA5-1C70-4F28-A86F-D27102E8B1D6}" type="datetimeFigureOut">
              <a:rPr lang="en-BE" smtClean="0"/>
              <a:t>09/02/2023</a:t>
            </a:fld>
            <a:endParaRPr lang="en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9672F-2BE4-41B4-BBAF-5AD4211D0F87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85633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A2EA-E9E0-4696-8E76-917E812E8093}" type="datetime1">
              <a:rPr lang="fr-FR" smtClean="0"/>
              <a:t>09/02/2023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05CB9-FC59-41BD-974F-E15276559047}" type="datetime1">
              <a:rPr lang="fr-FR" smtClean="0"/>
              <a:t>09/02/2023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AF583-1F58-4664-BFB3-E8EAD86F968A}" type="datetime1">
              <a:rPr lang="fr-FR" smtClean="0"/>
              <a:t>09/02/2023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3DF0F-C9D3-47A9-8591-CAD37C4C2501}" type="datetime1">
              <a:rPr lang="fr-FR" smtClean="0"/>
              <a:t>09/02/2023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2C25-9B08-4807-838F-3C5C56C1BD6A}" type="datetime1">
              <a:rPr lang="fr-FR" smtClean="0"/>
              <a:t>09/02/2023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5E26E-C0C9-4B09-9505-EA310C673613}" type="datetime1">
              <a:rPr lang="fr-FR" smtClean="0"/>
              <a:t>09/02/2023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2410E-42DB-4B54-AFC3-F030B220BF5D}" type="datetime1">
              <a:rPr lang="fr-FR" smtClean="0"/>
              <a:t>09/02/2023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4BFA-AFA3-423D-9658-F8E8625DCCB8}" type="datetime1">
              <a:rPr lang="fr-FR" smtClean="0"/>
              <a:t>09/02/2023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FC6-9D84-4D6C-948F-859A70E7206B}" type="datetime1">
              <a:rPr lang="fr-FR" smtClean="0"/>
              <a:t>09/02/2023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69518-0910-43C9-9674-B776B0906BC5}" type="datetime1">
              <a:rPr lang="fr-FR" smtClean="0"/>
              <a:t>09/02/2023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781C8-A66A-4860-9DF7-C09EF37BF298}" type="datetime1">
              <a:rPr lang="fr-FR" smtClean="0"/>
              <a:t>09/02/2023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6D7F5-12BA-49CD-A76E-D0C491FCD59D}" type="datetime1">
              <a:rPr lang="fr-FR" smtClean="0"/>
              <a:t>09/02/2023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16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7" Type="http://schemas.openxmlformats.org/officeDocument/2006/relationships/image" Target="../media/image16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5.png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6" Type="http://schemas.openxmlformats.org/officeDocument/2006/relationships/image" Target="../media/image30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sv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hyperlink" Target="miro.com/app/board/uXjVPDVP97w=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3.mkv"/><Relationship Id="rId7" Type="http://schemas.openxmlformats.org/officeDocument/2006/relationships/image" Target="../media/image10.svg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3.mkv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7" Type="http://schemas.openxmlformats.org/officeDocument/2006/relationships/image" Target="../media/image16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BFCC8E8-0420-6DD4-59EA-C2A4D75E9A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7549"/>
            <a:ext cx="9144000" cy="2387600"/>
          </a:xfrm>
        </p:spPr>
        <p:txBody>
          <a:bodyPr/>
          <a:lstStyle/>
          <a:p>
            <a:r>
              <a:rPr lang="fr-BE" dirty="0">
                <a:latin typeface="Bahnschrift" panose="020B0502040204020203" pitchFamily="34" charset="0"/>
              </a:rPr>
              <a:t>Compte rendu du</a:t>
            </a:r>
            <a:br>
              <a:rPr lang="fr-BE" dirty="0">
                <a:latin typeface="Bahnschrift" panose="020B0502040204020203" pitchFamily="34" charset="0"/>
              </a:rPr>
            </a:br>
            <a:r>
              <a:rPr lang="fr-BE" dirty="0">
                <a:latin typeface="Bahnschrift" panose="020B0502040204020203" pitchFamily="34" charset="0"/>
              </a:rPr>
              <a:t>10 Février 2023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5E4F897F-F356-5F6F-A7C3-FD59875C2D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86150"/>
            <a:ext cx="9144000" cy="1655762"/>
          </a:xfrm>
        </p:spPr>
        <p:txBody>
          <a:bodyPr>
            <a:normAutofit/>
          </a:bodyPr>
          <a:lstStyle/>
          <a:p>
            <a:endParaRPr lang="fr-BE" sz="3200" dirty="0"/>
          </a:p>
          <a:p>
            <a:r>
              <a:rPr lang="fr-BE" sz="3200" dirty="0"/>
              <a:t>- </a:t>
            </a:r>
            <a:r>
              <a:rPr lang="fr-BE" sz="3200" dirty="0">
                <a:latin typeface="Bahnschrift" panose="020B0502040204020203" pitchFamily="34" charset="0"/>
              </a:rPr>
              <a:t>Rapport sur l’avancement-</a:t>
            </a:r>
            <a:endParaRPr lang="fr-BE" sz="3200" dirty="0"/>
          </a:p>
        </p:txBody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930DD985-9329-3DCA-C6F5-F499B040FE33}"/>
              </a:ext>
            </a:extLst>
          </p:cNvPr>
          <p:cNvSpPr txBox="1">
            <a:spLocks/>
          </p:cNvSpPr>
          <p:nvPr/>
        </p:nvSpPr>
        <p:spPr>
          <a:xfrm>
            <a:off x="1524000" y="547922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BE" dirty="0">
                <a:latin typeface="Bahnschrift" panose="020B0502040204020203" pitchFamily="34" charset="0"/>
              </a:rPr>
              <a:t>Lovat Louis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461BC21-0ACE-1BAB-A752-2AE6041BA479}"/>
              </a:ext>
            </a:extLst>
          </p:cNvPr>
          <p:cNvSpPr txBox="1"/>
          <p:nvPr/>
        </p:nvSpPr>
        <p:spPr>
          <a:xfrm>
            <a:off x="4848225" y="99000"/>
            <a:ext cx="7343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3200" dirty="0" err="1">
                <a:latin typeface="Bahnschrift" panose="020B0502040204020203" pitchFamily="34" charset="0"/>
              </a:rPr>
              <a:t>dMRI</a:t>
            </a:r>
            <a:r>
              <a:rPr lang="fr-BE" sz="3200" dirty="0">
                <a:latin typeface="Bahnschrift" panose="020B0502040204020203" pitchFamily="34" charset="0"/>
              </a:rPr>
              <a:t> to </a:t>
            </a:r>
            <a:r>
              <a:rPr lang="fr-BE" sz="3200" dirty="0" err="1">
                <a:latin typeface="Bahnschrift" panose="020B0502040204020203" pitchFamily="34" charset="0"/>
              </a:rPr>
              <a:t>quantify</a:t>
            </a:r>
            <a:r>
              <a:rPr lang="fr-BE" sz="3200" dirty="0">
                <a:latin typeface="Bahnschrift" panose="020B0502040204020203" pitchFamily="34" charset="0"/>
              </a:rPr>
              <a:t> stroke </a:t>
            </a:r>
            <a:r>
              <a:rPr lang="fr-BE" sz="3200" dirty="0" err="1">
                <a:latin typeface="Bahnschrift" panose="020B0502040204020203" pitchFamily="34" charset="0"/>
              </a:rPr>
              <a:t>rehabilitation</a:t>
            </a:r>
            <a:endParaRPr lang="fr-BE" sz="3200" dirty="0">
              <a:latin typeface="Bahnschrift" panose="020B0502040204020203" pitchFamily="34" charset="0"/>
            </a:endParaRPr>
          </a:p>
        </p:txBody>
      </p:sp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8F6ED8CB-129A-63AE-CA6C-4C38FCBB7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77" y="27971"/>
            <a:ext cx="2779646" cy="655804"/>
          </a:xfrm>
          <a:prstGeom prst="rect">
            <a:avLst/>
          </a:prstGeom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186C008-E682-598C-D0D9-0913D48F1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2" y="605035"/>
            <a:ext cx="86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Analyse (sommaire) des métriques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10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896072" y="1644266"/>
            <a:ext cx="77051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Quelques exemples :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1B631996-5C8C-96AF-C7A7-E1F9602CE6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47312" y="2343904"/>
            <a:ext cx="5344122" cy="4012444"/>
          </a:xfrm>
          <a:prstGeom prst="rect">
            <a:avLst/>
          </a:prstGeom>
        </p:spPr>
      </p:pic>
      <p:pic>
        <p:nvPicPr>
          <p:cNvPr id="17" name="Graphique 16">
            <a:extLst>
              <a:ext uri="{FF2B5EF4-FFF2-40B4-BE49-F238E27FC236}">
                <a16:creationId xmlns:a16="http://schemas.microsoft.com/office/drawing/2014/main" id="{0B132032-7651-CF55-0B0F-5D8E20B8E0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6300566" y="2343905"/>
            <a:ext cx="5344124" cy="4012444"/>
          </a:xfrm>
          <a:prstGeom prst="rect">
            <a:avLst/>
          </a:prstGeom>
        </p:spPr>
      </p:pic>
      <p:pic>
        <p:nvPicPr>
          <p:cNvPr id="3" name="Graphique 2" descr="Graphique à barres avec un remplissage uni">
            <a:extLst>
              <a:ext uri="{FF2B5EF4-FFF2-40B4-BE49-F238E27FC236}">
                <a16:creationId xmlns:a16="http://schemas.microsoft.com/office/drawing/2014/main" id="{5772C292-5285-3742-EE82-38FF7C0646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9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2" y="605035"/>
            <a:ext cx="86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Analyse (sommaire) des métriques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11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606519" y="1571885"/>
            <a:ext cx="77051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Contenu d’information :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F284B353-1FE9-4101-C191-D15DF725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2194" y="2459263"/>
            <a:ext cx="6177844" cy="3578378"/>
          </a:xfrm>
          <a:prstGeom prst="rect">
            <a:avLst/>
          </a:prstGeom>
        </p:spPr>
      </p:pic>
      <p:pic>
        <p:nvPicPr>
          <p:cNvPr id="12" name="Graphique 11">
            <a:extLst>
              <a:ext uri="{FF2B5EF4-FFF2-40B4-BE49-F238E27FC236}">
                <a16:creationId xmlns:a16="http://schemas.microsoft.com/office/drawing/2014/main" id="{24B60F0A-2A20-1391-EDC0-A0E4C0E04D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r="22667"/>
          <a:stretch/>
        </p:blipFill>
        <p:spPr>
          <a:xfrm>
            <a:off x="6600038" y="2299004"/>
            <a:ext cx="5205423" cy="389889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FA93365A-93E4-B466-2821-D9A5EE34F192}"/>
              </a:ext>
            </a:extLst>
          </p:cNvPr>
          <p:cNvSpPr txBox="1"/>
          <p:nvPr/>
        </p:nvSpPr>
        <p:spPr>
          <a:xfrm>
            <a:off x="163385" y="6363647"/>
            <a:ext cx="770512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BE" sz="1600" dirty="0">
                <a:latin typeface="Bahnschrift" panose="020B0502040204020203" pitchFamily="34" charset="0"/>
                <a:sym typeface="Wingdings" panose="05000000000000000000" pitchFamily="2" charset="2"/>
              </a:rPr>
              <a:t>( Ici approximation polynomiale)</a:t>
            </a:r>
          </a:p>
        </p:txBody>
      </p:sp>
      <p:pic>
        <p:nvPicPr>
          <p:cNvPr id="14" name="Graphique 13" descr="Graphique à barres avec un remplissage uni">
            <a:extLst>
              <a:ext uri="{FF2B5EF4-FFF2-40B4-BE49-F238E27FC236}">
                <a16:creationId xmlns:a16="http://schemas.microsoft.com/office/drawing/2014/main" id="{C12F1DB8-4548-9A40-F067-50178F65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133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2" y="605035"/>
            <a:ext cx="86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Analyse (sommaire) des métriques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12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606519" y="1571885"/>
            <a:ext cx="77051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Contenu d’information :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F284B353-1FE9-4101-C191-D15DF7250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2194" y="2459263"/>
            <a:ext cx="6177844" cy="3578378"/>
          </a:xfrm>
          <a:prstGeom prst="rect">
            <a:avLst/>
          </a:prstGeom>
        </p:spPr>
      </p:pic>
      <p:pic>
        <p:nvPicPr>
          <p:cNvPr id="3" name="2023-02-09 17-44-00">
            <a:hlinkClick r:id="" action="ppaction://media"/>
            <a:extLst>
              <a:ext uri="{FF2B5EF4-FFF2-40B4-BE49-F238E27FC236}">
                <a16:creationId xmlns:a16="http://schemas.microsoft.com/office/drawing/2014/main" id="{CC4D61E7-9968-9BC8-2636-18189A5DA9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6055" t="7430" r="20039" b="9097"/>
          <a:stretch/>
        </p:blipFill>
        <p:spPr>
          <a:xfrm>
            <a:off x="6628242" y="2033550"/>
            <a:ext cx="5366808" cy="394309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2E5D76B6-EFA9-9980-40CD-66EC9AEFFA15}"/>
              </a:ext>
            </a:extLst>
          </p:cNvPr>
          <p:cNvSpPr txBox="1"/>
          <p:nvPr/>
        </p:nvSpPr>
        <p:spPr>
          <a:xfrm>
            <a:off x="163385" y="6363647"/>
            <a:ext cx="770512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BE" sz="1600" dirty="0">
                <a:latin typeface="Bahnschrift" panose="020B0502040204020203" pitchFamily="34" charset="0"/>
                <a:sym typeface="Wingdings" panose="05000000000000000000" pitchFamily="2" charset="2"/>
              </a:rPr>
              <a:t>( Ici approximation polynomiale)</a:t>
            </a:r>
          </a:p>
        </p:txBody>
      </p:sp>
      <p:pic>
        <p:nvPicPr>
          <p:cNvPr id="13" name="Graphique 12" descr="Graphique à barres avec un remplissage uni">
            <a:extLst>
              <a:ext uri="{FF2B5EF4-FFF2-40B4-BE49-F238E27FC236}">
                <a16:creationId xmlns:a16="http://schemas.microsoft.com/office/drawing/2014/main" id="{304E2B6E-C5AC-5B39-31D9-D5F0316D73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358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2" y="605035"/>
            <a:ext cx="86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À venir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13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606519" y="1571885"/>
            <a:ext cx="770512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Généralisation de la méthode à toutes les métriques (pour l’instant seulement DTI)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Investigation de certains phénomènes</a:t>
            </a:r>
          </a:p>
        </p:txBody>
      </p:sp>
      <p:pic>
        <p:nvPicPr>
          <p:cNvPr id="12" name="Graphique 11" descr="Futur avec un remplissage uni">
            <a:extLst>
              <a:ext uri="{FF2B5EF4-FFF2-40B4-BE49-F238E27FC236}">
                <a16:creationId xmlns:a16="http://schemas.microsoft.com/office/drawing/2014/main" id="{545BB131-3DFC-988C-0535-AD6CD9580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  <p:pic>
        <p:nvPicPr>
          <p:cNvPr id="13" name="Graphique 12">
            <a:extLst>
              <a:ext uri="{FF2B5EF4-FFF2-40B4-BE49-F238E27FC236}">
                <a16:creationId xmlns:a16="http://schemas.microsoft.com/office/drawing/2014/main" id="{64FA3D9F-69B9-F22C-A783-0A399B4F2F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r="22667"/>
          <a:stretch/>
        </p:blipFill>
        <p:spPr>
          <a:xfrm>
            <a:off x="2222339" y="3312665"/>
            <a:ext cx="4489481" cy="3362650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EC05FB8D-08FC-7246-8DBD-75ACB06228C1}"/>
              </a:ext>
            </a:extLst>
          </p:cNvPr>
          <p:cNvSpPr/>
          <p:nvPr/>
        </p:nvSpPr>
        <p:spPr>
          <a:xfrm>
            <a:off x="4217437" y="3918857"/>
            <a:ext cx="718457" cy="2334108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766FEB8-D1A7-97A1-152B-E9919A071A55}"/>
              </a:ext>
            </a:extLst>
          </p:cNvPr>
          <p:cNvSpPr txBox="1"/>
          <p:nvPr/>
        </p:nvSpPr>
        <p:spPr>
          <a:xfrm>
            <a:off x="163385" y="6363647"/>
            <a:ext cx="770512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BE" sz="1600" dirty="0">
                <a:latin typeface="Bahnschrift" panose="020B0502040204020203" pitchFamily="34" charset="0"/>
                <a:sym typeface="Wingdings" panose="05000000000000000000" pitchFamily="2" charset="2"/>
              </a:rPr>
              <a:t>( Ici approximation polynomiale)</a:t>
            </a:r>
          </a:p>
        </p:txBody>
      </p:sp>
    </p:spTree>
    <p:extLst>
      <p:ext uri="{BB962C8B-B14F-4D97-AF65-F5344CB8AC3E}">
        <p14:creationId xmlns:p14="http://schemas.microsoft.com/office/powerpoint/2010/main" val="4226675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2" y="605035"/>
            <a:ext cx="86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À venir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14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606519" y="1571885"/>
            <a:ext cx="770512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Rechercher d’autres méthodes d’analyse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Aborder les réflexions relatives au modèle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Commencer le travail de rédaction</a:t>
            </a:r>
          </a:p>
        </p:txBody>
      </p:sp>
      <p:pic>
        <p:nvPicPr>
          <p:cNvPr id="12" name="Graphique 11" descr="Futur avec un remplissage uni">
            <a:extLst>
              <a:ext uri="{FF2B5EF4-FFF2-40B4-BE49-F238E27FC236}">
                <a16:creationId xmlns:a16="http://schemas.microsoft.com/office/drawing/2014/main" id="{545BB131-3DFC-988C-0535-AD6CD9580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59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2" y="605035"/>
            <a:ext cx="86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Point calendrier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15</a:t>
            </a:fld>
            <a:endParaRPr lang="fr-FR"/>
          </a:p>
        </p:txBody>
      </p:sp>
      <p:pic>
        <p:nvPicPr>
          <p:cNvPr id="12" name="Graphique 11" descr="Futur avec un remplissage uni">
            <a:extLst>
              <a:ext uri="{FF2B5EF4-FFF2-40B4-BE49-F238E27FC236}">
                <a16:creationId xmlns:a16="http://schemas.microsoft.com/office/drawing/2014/main" id="{545BB131-3DFC-988C-0535-AD6CD9580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89BAAB2D-345B-26B4-3F2D-52941D372868}"/>
              </a:ext>
            </a:extLst>
          </p:cNvPr>
          <p:cNvSpPr txBox="1"/>
          <p:nvPr/>
        </p:nvSpPr>
        <p:spPr>
          <a:xfrm>
            <a:off x="2346066" y="3219082"/>
            <a:ext cx="74998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3200" dirty="0">
                <a:hlinkClick r:id="rId4" action="ppaction://hlinkfile"/>
              </a:rPr>
              <a:t>miro.com/app/</a:t>
            </a:r>
            <a:r>
              <a:rPr lang="fr-FR" sz="3200" dirty="0" err="1">
                <a:hlinkClick r:id="rId4" action="ppaction://hlinkfile"/>
              </a:rPr>
              <a:t>board</a:t>
            </a:r>
            <a:r>
              <a:rPr lang="fr-FR" sz="3200" dirty="0">
                <a:hlinkClick r:id="rId4" action="ppaction://hlinkfile"/>
              </a:rPr>
              <a:t>/uXjVPDVP97w=/</a:t>
            </a:r>
            <a:endParaRPr lang="en-BE" sz="3200" dirty="0"/>
          </a:p>
        </p:txBody>
      </p:sp>
    </p:spTree>
    <p:extLst>
      <p:ext uri="{BB962C8B-B14F-4D97-AF65-F5344CB8AC3E}">
        <p14:creationId xmlns:p14="http://schemas.microsoft.com/office/powerpoint/2010/main" val="2649173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pic>
        <p:nvPicPr>
          <p:cNvPr id="6" name="Graphique 5" descr="Engrenages avec un remplissage uni">
            <a:extLst>
              <a:ext uri="{FF2B5EF4-FFF2-40B4-BE49-F238E27FC236}">
                <a16:creationId xmlns:a16="http://schemas.microsoft.com/office/drawing/2014/main" id="{A00A8AE3-802B-D4E7-F58C-E043A508D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3" y="605035"/>
            <a:ext cx="5253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Pré-</a:t>
            </a:r>
            <a:r>
              <a:rPr lang="fr-BE" sz="3600" b="1" dirty="0" err="1">
                <a:latin typeface="Bahnschrift" panose="020B0502040204020203" pitchFamily="34" charset="0"/>
              </a:rPr>
              <a:t>processing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2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B9F25B5-AE2C-52CF-73DC-958D26765EF1}"/>
              </a:ext>
            </a:extLst>
          </p:cNvPr>
          <p:cNvSpPr txBox="1"/>
          <p:nvPr/>
        </p:nvSpPr>
        <p:spPr>
          <a:xfrm>
            <a:off x="1720613" y="1789275"/>
            <a:ext cx="94092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Nouvelle exécution du pré-</a:t>
            </a:r>
            <a:r>
              <a:rPr lang="fr-BE" sz="2400" dirty="0" err="1">
                <a:latin typeface="Bahnschrift" panose="020B0502040204020203" pitchFamily="34" charset="0"/>
                <a:sym typeface="Wingdings" panose="05000000000000000000" pitchFamily="2" charset="2"/>
              </a:rPr>
              <a:t>processing</a:t>
            </a: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.</a:t>
            </a:r>
          </a:p>
          <a:p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Fonctionnement nominal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96604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pic>
        <p:nvPicPr>
          <p:cNvPr id="6" name="Graphique 5" descr="Carte avec repère avec un remplissage uni">
            <a:extLst>
              <a:ext uri="{FF2B5EF4-FFF2-40B4-BE49-F238E27FC236}">
                <a16:creationId xmlns:a16="http://schemas.microsoft.com/office/drawing/2014/main" id="{A00A8AE3-802B-D4E7-F58C-E043A508DF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3" y="605035"/>
            <a:ext cx="5253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Recalage des images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3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B9F25B5-AE2C-52CF-73DC-958D26765EF1}"/>
              </a:ext>
            </a:extLst>
          </p:cNvPr>
          <p:cNvSpPr txBox="1"/>
          <p:nvPr/>
        </p:nvSpPr>
        <p:spPr>
          <a:xfrm>
            <a:off x="1673960" y="1570557"/>
            <a:ext cx="94092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Recalage de l’atlas dans l’espace patient</a:t>
            </a:r>
          </a:p>
          <a:p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Chaque ROI est projetée dans l’espace de chaque patient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Transformation affine suivie d’une transformation Difféomorphe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573085" y="3983468"/>
            <a:ext cx="60975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Création d’un masque commun à tous les patients pour l’analyse. (projeté dans l’espace patient)</a:t>
            </a:r>
          </a:p>
        </p:txBody>
      </p:sp>
      <p:pic>
        <p:nvPicPr>
          <p:cNvPr id="11" name="2023-02-09 19-00-34">
            <a:hlinkClick r:id="" action="ppaction://media"/>
            <a:extLst>
              <a:ext uri="{FF2B5EF4-FFF2-40B4-BE49-F238E27FC236}">
                <a16:creationId xmlns:a16="http://schemas.microsoft.com/office/drawing/2014/main" id="{E175FA92-1DEB-13DD-8F00-977B18CE3E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0794" t="10117" r="41002" b="10579"/>
          <a:stretch/>
        </p:blipFill>
        <p:spPr>
          <a:xfrm>
            <a:off x="7884368" y="3578583"/>
            <a:ext cx="3198845" cy="296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567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8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3" y="605035"/>
            <a:ext cx="5253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Recalage des images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4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506146" y="1350161"/>
            <a:ext cx="60975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Création d’un masque commun à tous les patients pour l’analyse. (projeté dans l’espace patient)</a:t>
            </a:r>
          </a:p>
        </p:txBody>
      </p:sp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CA0300-BCDB-E376-62C6-F3B912ADB0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891" y="3113102"/>
            <a:ext cx="5183736" cy="3139863"/>
          </a:xfrm>
          <a:prstGeom prst="rect">
            <a:avLst/>
          </a:prstGeom>
        </p:spPr>
      </p:pic>
      <p:pic>
        <p:nvPicPr>
          <p:cNvPr id="14" name="Image 13" descr="Une image contenant texte, matériel&#10;&#10;Description générée automatiquement">
            <a:extLst>
              <a:ext uri="{FF2B5EF4-FFF2-40B4-BE49-F238E27FC236}">
                <a16:creationId xmlns:a16="http://schemas.microsoft.com/office/drawing/2014/main" id="{54AA8E57-17EE-FCBD-B6EA-1B404E9173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81" y="3200591"/>
            <a:ext cx="5262465" cy="3052374"/>
          </a:xfrm>
          <a:prstGeom prst="rect">
            <a:avLst/>
          </a:prstGeom>
        </p:spPr>
      </p:pic>
      <p:pic>
        <p:nvPicPr>
          <p:cNvPr id="15" name="Graphique 14" descr="Carte avec repère avec un remplissage uni">
            <a:extLst>
              <a:ext uri="{FF2B5EF4-FFF2-40B4-BE49-F238E27FC236}">
                <a16:creationId xmlns:a16="http://schemas.microsoft.com/office/drawing/2014/main" id="{3325B564-CB60-464A-C792-7166953CB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  <p:pic>
        <p:nvPicPr>
          <p:cNvPr id="17" name="Image 16" descr="Une image contenant texte&#10;&#10;Description générée automatiquement">
            <a:extLst>
              <a:ext uri="{FF2B5EF4-FFF2-40B4-BE49-F238E27FC236}">
                <a16:creationId xmlns:a16="http://schemas.microsoft.com/office/drawing/2014/main" id="{9A00264C-070C-35E8-8CCB-5573408373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75" t="3905" r="17670" b="50000"/>
          <a:stretch/>
        </p:blipFill>
        <p:spPr>
          <a:xfrm>
            <a:off x="8008882" y="1185706"/>
            <a:ext cx="3965048" cy="3497327"/>
          </a:xfrm>
          <a:prstGeom prst="rect">
            <a:avLst/>
          </a:prstGeom>
        </p:spPr>
      </p:pic>
      <p:sp>
        <p:nvSpPr>
          <p:cNvPr id="18" name="Ellipse 17">
            <a:extLst>
              <a:ext uri="{FF2B5EF4-FFF2-40B4-BE49-F238E27FC236}">
                <a16:creationId xmlns:a16="http://schemas.microsoft.com/office/drawing/2014/main" id="{2E88F90F-E03C-F01D-F5E5-D8D31524FB40}"/>
              </a:ext>
            </a:extLst>
          </p:cNvPr>
          <p:cNvSpPr/>
          <p:nvPr/>
        </p:nvSpPr>
        <p:spPr>
          <a:xfrm rot="1776721">
            <a:off x="10138687" y="1128019"/>
            <a:ext cx="1651970" cy="1178465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69171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pic>
        <p:nvPicPr>
          <p:cNvPr id="6" name="Graphique 5" descr="Cerveau dans une tête avec un remplissage uni">
            <a:extLst>
              <a:ext uri="{FF2B5EF4-FFF2-40B4-BE49-F238E27FC236}">
                <a16:creationId xmlns:a16="http://schemas.microsoft.com/office/drawing/2014/main" id="{A00A8AE3-802B-D4E7-F58C-E043A508DF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3" y="605035"/>
            <a:ext cx="7092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Sélection des zones d’intérêt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5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896072" y="1644266"/>
            <a:ext cx="770512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18 zones d’intérêt potentiel identifiée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8 régions (+ régions contra-latérales)</a:t>
            </a:r>
          </a:p>
          <a:p>
            <a:pPr lvl="1"/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2 lobes (frontal et pariétal)</a:t>
            </a:r>
          </a:p>
        </p:txBody>
      </p:sp>
      <p:pic>
        <p:nvPicPr>
          <p:cNvPr id="3" name="2023-02-09 21-38-17">
            <a:hlinkClick r:id="" action="ppaction://media"/>
            <a:extLst>
              <a:ext uri="{FF2B5EF4-FFF2-40B4-BE49-F238E27FC236}">
                <a16:creationId xmlns:a16="http://schemas.microsoft.com/office/drawing/2014/main" id="{B020F62D-2D15-9C13-3BC8-557DF3FF9D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12188" t="9881" r="20998" b="5579"/>
          <a:stretch/>
        </p:blipFill>
        <p:spPr>
          <a:xfrm>
            <a:off x="1578852" y="3799538"/>
            <a:ext cx="3973959" cy="2828391"/>
          </a:xfrm>
          <a:prstGeom prst="rect">
            <a:avLst/>
          </a:prstGeom>
        </p:spPr>
      </p:pic>
      <p:pic>
        <p:nvPicPr>
          <p:cNvPr id="10" name="2023-02-09 21-41-01">
            <a:hlinkClick r:id="" action="ppaction://media"/>
            <a:extLst>
              <a:ext uri="{FF2B5EF4-FFF2-40B4-BE49-F238E27FC236}">
                <a16:creationId xmlns:a16="http://schemas.microsoft.com/office/drawing/2014/main" id="{B63DBCDD-A1B7-0F70-EBB2-5242E0B72E6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11445" t="5996" r="20039" b="8171"/>
          <a:stretch/>
        </p:blipFill>
        <p:spPr>
          <a:xfrm>
            <a:off x="6623620" y="3799538"/>
            <a:ext cx="3973959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80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08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4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pic>
        <p:nvPicPr>
          <p:cNvPr id="6" name="Graphique 5" descr="Règle triangulaire avec un remplissage uni">
            <a:extLst>
              <a:ext uri="{FF2B5EF4-FFF2-40B4-BE49-F238E27FC236}">
                <a16:creationId xmlns:a16="http://schemas.microsoft.com/office/drawing/2014/main" id="{A00A8AE3-802B-D4E7-F58C-E043A508D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43117" y="605035"/>
            <a:ext cx="550618" cy="55061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3" y="605035"/>
            <a:ext cx="7092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Évaluation des métriques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6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896072" y="1644266"/>
            <a:ext cx="770512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DTI (FA – AD – MD –RD)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DIAMOND (fractions – t0 – t1)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Microstructure Fingerprinting (encore à faire)</a:t>
            </a:r>
          </a:p>
        </p:txBody>
      </p:sp>
    </p:spTree>
    <p:extLst>
      <p:ext uri="{BB962C8B-B14F-4D97-AF65-F5344CB8AC3E}">
        <p14:creationId xmlns:p14="http://schemas.microsoft.com/office/powerpoint/2010/main" val="265591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pic>
        <p:nvPicPr>
          <p:cNvPr id="6" name="Graphique 5" descr="Graphique à barres avec un remplissage uni">
            <a:extLst>
              <a:ext uri="{FF2B5EF4-FFF2-40B4-BE49-F238E27FC236}">
                <a16:creationId xmlns:a16="http://schemas.microsoft.com/office/drawing/2014/main" id="{A00A8AE3-802B-D4E7-F58C-E043A508D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2" y="605035"/>
            <a:ext cx="86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Analyse (sommaire) des métriques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7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896072" y="1644266"/>
            <a:ext cx="7705127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Étude de la répartition des valeurs des métriques sous la forme d’un histogramme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Un histogramme par ROI et par métrique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Approximation de l’histogramme par une série de gaussiennes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Réduction du nombre de </a:t>
            </a:r>
            <a:r>
              <a:rPr lang="fr-BE" sz="2400" dirty="0" err="1">
                <a:latin typeface="Bahnschrift" panose="020B0502040204020203" pitchFamily="34" charset="0"/>
                <a:sym typeface="Wingdings" panose="05000000000000000000" pitchFamily="2" charset="2"/>
              </a:rPr>
              <a:t>features</a:t>
            </a: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 MAIS conservation de l’information</a:t>
            </a: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Faciliter la construction d’un modèle</a:t>
            </a: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Interprétabilité des </a:t>
            </a:r>
            <a:r>
              <a:rPr lang="fr-BE" sz="2400" dirty="0" err="1">
                <a:latin typeface="Bahnschrift" panose="020B0502040204020203" pitchFamily="34" charset="0"/>
                <a:sym typeface="Wingdings" panose="05000000000000000000" pitchFamily="2" charset="2"/>
              </a:rPr>
              <a:t>features</a:t>
            </a: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1257300" lvl="2" indent="-342900">
              <a:buFont typeface="Wingdings" panose="05000000000000000000" pitchFamily="2" charset="2"/>
              <a:buChar char="ü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  <a:p>
            <a:pPr marL="1257300" lvl="2" indent="-342900">
              <a:buFont typeface="Wingdings" panose="05000000000000000000" pitchFamily="2" charset="2"/>
              <a:buChar char="ü"/>
            </a:pPr>
            <a:endParaRPr lang="fr-BE" sz="2400" dirty="0">
              <a:latin typeface="Bahnschrift" panose="020B0502040204020203" pitchFamily="34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191506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2" y="605035"/>
            <a:ext cx="86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Analyse (sommaire) des métriques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8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896072" y="1644266"/>
            <a:ext cx="770512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Approximation de l’histogramme par une série de gaussiennes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3AE4B855-9AF5-7314-0BF7-618B0137D6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9" t="5109" r="8759"/>
          <a:stretch/>
        </p:blipFill>
        <p:spPr>
          <a:xfrm>
            <a:off x="3054069" y="2461267"/>
            <a:ext cx="5352814" cy="4368053"/>
          </a:xfrm>
          <a:prstGeom prst="rect">
            <a:avLst/>
          </a:prstGeom>
        </p:spPr>
      </p:pic>
      <p:pic>
        <p:nvPicPr>
          <p:cNvPr id="14" name="Graphique 13" descr="Graphique à barres avec un remplissage uni">
            <a:extLst>
              <a:ext uri="{FF2B5EF4-FFF2-40B4-BE49-F238E27FC236}">
                <a16:creationId xmlns:a16="http://schemas.microsoft.com/office/drawing/2014/main" id="{D15C3370-52A6-DA4F-470F-CC7B0B3D76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757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2F2AF59A-C2B3-5D99-6F3E-BC972F720282}"/>
              </a:ext>
            </a:extLst>
          </p:cNvPr>
          <p:cNvGrpSpPr/>
          <p:nvPr/>
        </p:nvGrpSpPr>
        <p:grpSpPr>
          <a:xfrm>
            <a:off x="254644" y="-381965"/>
            <a:ext cx="1053296" cy="2257063"/>
            <a:chOff x="254644" y="-381965"/>
            <a:chExt cx="1053296" cy="2257063"/>
          </a:xfrm>
        </p:grpSpPr>
        <p:sp>
          <p:nvSpPr>
            <p:cNvPr id="2" name="Flèche : pentagone 1">
              <a:extLst>
                <a:ext uri="{FF2B5EF4-FFF2-40B4-BE49-F238E27FC236}">
                  <a16:creationId xmlns:a16="http://schemas.microsoft.com/office/drawing/2014/main" id="{9EFBDF72-B2CE-17E0-913C-B28B85C92E4E}"/>
                </a:ext>
              </a:extLst>
            </p:cNvPr>
            <p:cNvSpPr/>
            <p:nvPr/>
          </p:nvSpPr>
          <p:spPr>
            <a:xfrm rot="5400000">
              <a:off x="-347240" y="219919"/>
              <a:ext cx="2257063" cy="1053296"/>
            </a:xfrm>
            <a:prstGeom prst="homePlate">
              <a:avLst/>
            </a:prstGeom>
            <a:solidFill>
              <a:srgbClr val="E5EBF7"/>
            </a:solidFill>
            <a:ln w="101600" cmpd="thickThin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67630305-EC6B-EC21-6ABC-11A88AA690A1}"/>
                </a:ext>
              </a:extLst>
            </p:cNvPr>
            <p:cNvSpPr/>
            <p:nvPr/>
          </p:nvSpPr>
          <p:spPr>
            <a:xfrm>
              <a:off x="331291" y="450161"/>
              <a:ext cx="900000" cy="900000"/>
            </a:xfrm>
            <a:prstGeom prst="ellipse">
              <a:avLst/>
            </a:prstGeom>
            <a:solidFill>
              <a:srgbClr val="C5D3ED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0D7D5ED6-8D68-136E-3C0B-2C466EC49F51}"/>
              </a:ext>
            </a:extLst>
          </p:cNvPr>
          <p:cNvSpPr txBox="1"/>
          <p:nvPr/>
        </p:nvSpPr>
        <p:spPr>
          <a:xfrm>
            <a:off x="1398842" y="605035"/>
            <a:ext cx="86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>
                <a:latin typeface="Bahnschrift" panose="020B0502040204020203" pitchFamily="34" charset="0"/>
              </a:rPr>
              <a:t>Analyse (sommaire) des métriques</a:t>
            </a:r>
            <a:endParaRPr lang="en-BE" sz="3600" b="1" dirty="0">
              <a:latin typeface="Bahnschrift" panose="020B0502040204020203" pitchFamily="34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FB51F3-2579-0427-AC72-528D05E3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9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38BDA7-DCD0-61DB-8193-CF3C0432ABB2}"/>
              </a:ext>
            </a:extLst>
          </p:cNvPr>
          <p:cNvSpPr txBox="1"/>
          <p:nvPr/>
        </p:nvSpPr>
        <p:spPr>
          <a:xfrm>
            <a:off x="1896072" y="1644266"/>
            <a:ext cx="77051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latin typeface="Bahnschrift" panose="020B0502040204020203" pitchFamily="34" charset="0"/>
                <a:sym typeface="Wingdings" panose="05000000000000000000" pitchFamily="2" charset="2"/>
              </a:rPr>
              <a:t>Quelques exemples :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1B631996-5C8C-96AF-C7A7-E1F9602CE6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311" y="2343904"/>
            <a:ext cx="5344124" cy="4012444"/>
          </a:xfrm>
          <a:prstGeom prst="rect">
            <a:avLst/>
          </a:prstGeom>
        </p:spPr>
      </p:pic>
      <p:pic>
        <p:nvPicPr>
          <p:cNvPr id="17" name="Graphique 16">
            <a:extLst>
              <a:ext uri="{FF2B5EF4-FFF2-40B4-BE49-F238E27FC236}">
                <a16:creationId xmlns:a16="http://schemas.microsoft.com/office/drawing/2014/main" id="{0B132032-7651-CF55-0B0F-5D8E20B8E0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00566" y="2343904"/>
            <a:ext cx="5344124" cy="4012446"/>
          </a:xfrm>
          <a:prstGeom prst="rect">
            <a:avLst/>
          </a:prstGeom>
        </p:spPr>
      </p:pic>
      <p:pic>
        <p:nvPicPr>
          <p:cNvPr id="18" name="Graphique 17" descr="Graphique à barres avec un remplissage uni">
            <a:extLst>
              <a:ext uri="{FF2B5EF4-FFF2-40B4-BE49-F238E27FC236}">
                <a16:creationId xmlns:a16="http://schemas.microsoft.com/office/drawing/2014/main" id="{8308F33D-3537-57F0-1E4A-1FFC24AF6B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22194" y="541064"/>
            <a:ext cx="718194" cy="71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14654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5200</TotalTime>
  <Words>317</Words>
  <Application>Microsoft Office PowerPoint</Application>
  <PresentationFormat>Grand écran</PresentationFormat>
  <Paragraphs>80</Paragraphs>
  <Slides>15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Arial</vt:lpstr>
      <vt:lpstr>Bahnschrift</vt:lpstr>
      <vt:lpstr>Calibri</vt:lpstr>
      <vt:lpstr>Calibri Light</vt:lpstr>
      <vt:lpstr>Wingdings</vt:lpstr>
      <vt:lpstr>Thème Office</vt:lpstr>
      <vt:lpstr>Compte rendu du 10 Février 2023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Louis Lovat</dc:creator>
  <cp:lastModifiedBy>Louis Lovat</cp:lastModifiedBy>
  <cp:revision>16</cp:revision>
  <dcterms:created xsi:type="dcterms:W3CDTF">2022-11-10T13:55:55Z</dcterms:created>
  <dcterms:modified xsi:type="dcterms:W3CDTF">2023-02-09T22:02:26Z</dcterms:modified>
</cp:coreProperties>
</file>

<file path=docProps/thumbnail.jpeg>
</file>